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3" r:id="rId5"/>
    <p:sldId id="262" r:id="rId6"/>
    <p:sldId id="261" r:id="rId7"/>
    <p:sldId id="260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9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C" userId="d206feff-7f6e-4711-bd1a-c65db6886e70" providerId="ADAL" clId="{BC729088-52FA-46B0-8DAE-E3C72243FCA1}"/>
    <pc:docChg chg="modSld">
      <pc:chgData name="DEAC" userId="d206feff-7f6e-4711-bd1a-c65db6886e70" providerId="ADAL" clId="{BC729088-52FA-46B0-8DAE-E3C72243FCA1}" dt="2025-09-03T14:03:18.438" v="14" actId="20577"/>
      <pc:docMkLst>
        <pc:docMk/>
      </pc:docMkLst>
      <pc:sldChg chg="modSp mod">
        <pc:chgData name="DEAC" userId="d206feff-7f6e-4711-bd1a-c65db6886e70" providerId="ADAL" clId="{BC729088-52FA-46B0-8DAE-E3C72243FCA1}" dt="2025-09-03T14:03:18.438" v="14" actId="20577"/>
        <pc:sldMkLst>
          <pc:docMk/>
          <pc:sldMk cId="3128039140" sldId="264"/>
        </pc:sldMkLst>
        <pc:spChg chg="mod">
          <ac:chgData name="DEAC" userId="d206feff-7f6e-4711-bd1a-c65db6886e70" providerId="ADAL" clId="{BC729088-52FA-46B0-8DAE-E3C72243FCA1}" dt="2025-09-03T14:03:18.438" v="14" actId="20577"/>
          <ac:spMkLst>
            <pc:docMk/>
            <pc:sldMk cId="3128039140" sldId="264"/>
            <ac:spMk id="3" creationId="{3E8FBA27-82CC-3762-3B96-72011D900B8D}"/>
          </ac:spMkLst>
        </pc:spChg>
      </pc:sldChg>
    </pc:docChg>
  </pc:docChgLst>
  <pc:docChgLst>
    <pc:chgData name="K M" userId="2ca1d480979fd9b3" providerId="LiveId" clId="{69159BC7-06EC-42DE-8B6D-50C2993CECFF}"/>
    <pc:docChg chg="undo custSel addSld delSld modSld">
      <pc:chgData name="K M" userId="2ca1d480979fd9b3" providerId="LiveId" clId="{69159BC7-06EC-42DE-8B6D-50C2993CECFF}" dt="2024-03-31T13:33:04.212" v="2124" actId="20577"/>
      <pc:docMkLst>
        <pc:docMk/>
      </pc:docMkLst>
      <pc:sldChg chg="addSp delSp modSp mod setBg addAnim delAnim">
        <pc:chgData name="K M" userId="2ca1d480979fd9b3" providerId="LiveId" clId="{69159BC7-06EC-42DE-8B6D-50C2993CECFF}" dt="2024-03-31T13:19:25.481" v="1975" actId="27636"/>
        <pc:sldMkLst>
          <pc:docMk/>
          <pc:sldMk cId="3570155696" sldId="256"/>
        </pc:sldMkLst>
      </pc:sldChg>
      <pc:sldChg chg="del">
        <pc:chgData name="K M" userId="2ca1d480979fd9b3" providerId="LiveId" clId="{69159BC7-06EC-42DE-8B6D-50C2993CECFF}" dt="2024-03-31T12:46:00.709" v="1251" actId="47"/>
        <pc:sldMkLst>
          <pc:docMk/>
          <pc:sldMk cId="1508500374" sldId="257"/>
        </pc:sldMkLst>
      </pc:sldChg>
      <pc:sldChg chg="del">
        <pc:chgData name="K M" userId="2ca1d480979fd9b3" providerId="LiveId" clId="{69159BC7-06EC-42DE-8B6D-50C2993CECFF}" dt="2024-03-31T12:46:00.709" v="1251" actId="47"/>
        <pc:sldMkLst>
          <pc:docMk/>
          <pc:sldMk cId="2888324685" sldId="258"/>
        </pc:sldMkLst>
      </pc:sldChg>
      <pc:sldChg chg="del">
        <pc:chgData name="K M" userId="2ca1d480979fd9b3" providerId="LiveId" clId="{69159BC7-06EC-42DE-8B6D-50C2993CECFF}" dt="2024-03-31T12:46:00.709" v="1251" actId="47"/>
        <pc:sldMkLst>
          <pc:docMk/>
          <pc:sldMk cId="1700105679" sldId="259"/>
        </pc:sldMkLst>
      </pc:sldChg>
      <pc:sldChg chg="modSp mod">
        <pc:chgData name="K M" userId="2ca1d480979fd9b3" providerId="LiveId" clId="{69159BC7-06EC-42DE-8B6D-50C2993CECFF}" dt="2024-03-31T12:59:25.763" v="1778" actId="1076"/>
        <pc:sldMkLst>
          <pc:docMk/>
          <pc:sldMk cId="3176186142" sldId="260"/>
        </pc:sldMkLst>
      </pc:sldChg>
      <pc:sldChg chg="addSp modSp mod">
        <pc:chgData name="K M" userId="2ca1d480979fd9b3" providerId="LiveId" clId="{69159BC7-06EC-42DE-8B6D-50C2993CECFF}" dt="2024-03-31T12:47:20.449" v="1299" actId="20577"/>
        <pc:sldMkLst>
          <pc:docMk/>
          <pc:sldMk cId="1648427815" sldId="261"/>
        </pc:sldMkLst>
      </pc:sldChg>
      <pc:sldChg chg="addSp delSp mod">
        <pc:chgData name="K M" userId="2ca1d480979fd9b3" providerId="LiveId" clId="{69159BC7-06EC-42DE-8B6D-50C2993CECFF}" dt="2024-03-31T12:52:33.655" v="1326" actId="26606"/>
        <pc:sldMkLst>
          <pc:docMk/>
          <pc:sldMk cId="475891782" sldId="262"/>
        </pc:sldMkLst>
      </pc:sldChg>
      <pc:sldChg chg="addSp delSp modSp mod setBg">
        <pc:chgData name="K M" userId="2ca1d480979fd9b3" providerId="LiveId" clId="{69159BC7-06EC-42DE-8B6D-50C2993CECFF}" dt="2024-03-31T12:52:10.280" v="1325" actId="1076"/>
        <pc:sldMkLst>
          <pc:docMk/>
          <pc:sldMk cId="1975362445" sldId="263"/>
        </pc:sldMkLst>
      </pc:sldChg>
      <pc:sldChg chg="addSp delSp modSp mod setBg">
        <pc:chgData name="K M" userId="2ca1d480979fd9b3" providerId="LiveId" clId="{69159BC7-06EC-42DE-8B6D-50C2993CECFF}" dt="2024-03-31T12:58:38.851" v="1705" actId="27636"/>
        <pc:sldMkLst>
          <pc:docMk/>
          <pc:sldMk cId="3128039140" sldId="264"/>
        </pc:sldMkLst>
      </pc:sldChg>
      <pc:sldChg chg="addSp delSp modSp new mod setBg">
        <pc:chgData name="K M" userId="2ca1d480979fd9b3" providerId="LiveId" clId="{69159BC7-06EC-42DE-8B6D-50C2993CECFF}" dt="2024-03-31T13:21:31.155" v="2063" actId="20577"/>
        <pc:sldMkLst>
          <pc:docMk/>
          <pc:sldMk cId="2925139854" sldId="265"/>
        </pc:sldMkLst>
      </pc:sldChg>
      <pc:sldChg chg="modSp new mod">
        <pc:chgData name="K M" userId="2ca1d480979fd9b3" providerId="LiveId" clId="{69159BC7-06EC-42DE-8B6D-50C2993CECFF}" dt="2024-03-31T13:33:04.212" v="2124" actId="20577"/>
        <pc:sldMkLst>
          <pc:docMk/>
          <pc:sldMk cId="2648034577" sldId="26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ED1D49-A6C7-4349-90E5-3E8D41EDB4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7CE5B0D-3A53-47E4-B97D-2537C1E09453}">
      <dgm:prSet/>
      <dgm:spPr/>
      <dgm:t>
        <a:bodyPr/>
        <a:lstStyle/>
        <a:p>
          <a:r>
            <a:rPr lang="fr-FR"/>
            <a:t>Créer des fichiers A6 à remplir sur place pour un don avec reçu fiscal</a:t>
          </a:r>
          <a:endParaRPr lang="en-US"/>
        </a:p>
      </dgm:t>
    </dgm:pt>
    <dgm:pt modelId="{97795CB8-D502-4ADE-B6AE-0603D8916E87}" type="parTrans" cxnId="{690CA5C1-81B6-4966-8C84-901D7ABA794B}">
      <dgm:prSet/>
      <dgm:spPr/>
      <dgm:t>
        <a:bodyPr/>
        <a:lstStyle/>
        <a:p>
          <a:endParaRPr lang="en-US"/>
        </a:p>
      </dgm:t>
    </dgm:pt>
    <dgm:pt modelId="{920FC758-B1BF-4D16-ACD7-066882463FD1}" type="sibTrans" cxnId="{690CA5C1-81B6-4966-8C84-901D7ABA794B}">
      <dgm:prSet/>
      <dgm:spPr/>
      <dgm:t>
        <a:bodyPr/>
        <a:lstStyle/>
        <a:p>
          <a:endParaRPr lang="en-US"/>
        </a:p>
      </dgm:t>
    </dgm:pt>
    <dgm:pt modelId="{03816289-61ED-4970-B489-034C4C6F32D7}">
      <dgm:prSet/>
      <dgm:spPr/>
      <dgm:t>
        <a:bodyPr/>
        <a:lstStyle/>
        <a:p>
          <a:r>
            <a:rPr lang="fr-FR"/>
            <a:t>Mettre à  disposition des stylos</a:t>
          </a:r>
          <a:endParaRPr lang="en-US"/>
        </a:p>
      </dgm:t>
    </dgm:pt>
    <dgm:pt modelId="{D70E8CA1-0E8E-4C7C-A81E-FC4A3DA7CF9A}" type="parTrans" cxnId="{87F6AD79-F019-407A-BBC6-5409054DF63C}">
      <dgm:prSet/>
      <dgm:spPr/>
      <dgm:t>
        <a:bodyPr/>
        <a:lstStyle/>
        <a:p>
          <a:endParaRPr lang="en-US"/>
        </a:p>
      </dgm:t>
    </dgm:pt>
    <dgm:pt modelId="{5110E0E9-7BA7-4D0A-B865-213523F1D779}" type="sibTrans" cxnId="{87F6AD79-F019-407A-BBC6-5409054DF63C}">
      <dgm:prSet/>
      <dgm:spPr/>
      <dgm:t>
        <a:bodyPr/>
        <a:lstStyle/>
        <a:p>
          <a:endParaRPr lang="en-US"/>
        </a:p>
      </dgm:t>
    </dgm:pt>
    <dgm:pt modelId="{6FDE0CF8-63E2-4B70-ADC4-F059988C9DC1}">
      <dgm:prSet/>
      <dgm:spPr/>
      <dgm:t>
        <a:bodyPr/>
        <a:lstStyle/>
        <a:p>
          <a:r>
            <a:rPr lang="fr-FR"/>
            <a:t>Mettre à disposition des fidèles des boîtes pour y mettre leur don+la fiche de renseignement remplie</a:t>
          </a:r>
          <a:endParaRPr lang="en-US"/>
        </a:p>
      </dgm:t>
    </dgm:pt>
    <dgm:pt modelId="{51CF31C2-3516-44B1-A9DD-18DE83626A73}" type="parTrans" cxnId="{DB752055-3943-4D25-9014-34BC769FE475}">
      <dgm:prSet/>
      <dgm:spPr/>
      <dgm:t>
        <a:bodyPr/>
        <a:lstStyle/>
        <a:p>
          <a:endParaRPr lang="en-US"/>
        </a:p>
      </dgm:t>
    </dgm:pt>
    <dgm:pt modelId="{13EB5BB3-54D2-42AB-9D89-1E0A8475FFC3}" type="sibTrans" cxnId="{DB752055-3943-4D25-9014-34BC769FE475}">
      <dgm:prSet/>
      <dgm:spPr/>
      <dgm:t>
        <a:bodyPr/>
        <a:lstStyle/>
        <a:p>
          <a:endParaRPr lang="en-US"/>
        </a:p>
      </dgm:t>
    </dgm:pt>
    <dgm:pt modelId="{3FB58A13-9AFB-4FB1-8097-94175E1D80E6}">
      <dgm:prSet/>
      <dgm:spPr/>
      <dgm:t>
        <a:bodyPr/>
        <a:lstStyle/>
        <a:p>
          <a:r>
            <a:rPr lang="fr-FR"/>
            <a:t>Afficher de manière très claire la nouvelle organisation</a:t>
          </a:r>
          <a:endParaRPr lang="en-US"/>
        </a:p>
      </dgm:t>
    </dgm:pt>
    <dgm:pt modelId="{CE4BA5DB-EEEE-489F-A132-424117DFB5C1}" type="parTrans" cxnId="{2485B312-5217-452A-89B8-C4B6208EED92}">
      <dgm:prSet/>
      <dgm:spPr/>
      <dgm:t>
        <a:bodyPr/>
        <a:lstStyle/>
        <a:p>
          <a:endParaRPr lang="en-US"/>
        </a:p>
      </dgm:t>
    </dgm:pt>
    <dgm:pt modelId="{EF9AED49-D842-489C-87F8-C64385CACB15}" type="sibTrans" cxnId="{2485B312-5217-452A-89B8-C4B6208EED92}">
      <dgm:prSet/>
      <dgm:spPr/>
      <dgm:t>
        <a:bodyPr/>
        <a:lstStyle/>
        <a:p>
          <a:endParaRPr lang="en-US"/>
        </a:p>
      </dgm:t>
    </dgm:pt>
    <dgm:pt modelId="{AA147740-BCCB-4C8B-9BAC-1030B618A83B}" type="pres">
      <dgm:prSet presAssocID="{2FED1D49-A6C7-4349-90E5-3E8D41EDB44B}" presName="linear" presStyleCnt="0">
        <dgm:presLayoutVars>
          <dgm:animLvl val="lvl"/>
          <dgm:resizeHandles val="exact"/>
        </dgm:presLayoutVars>
      </dgm:prSet>
      <dgm:spPr/>
    </dgm:pt>
    <dgm:pt modelId="{4F329788-9D06-4E63-A42B-82AE6CB842FF}" type="pres">
      <dgm:prSet presAssocID="{E7CE5B0D-3A53-47E4-B97D-2537C1E0945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195076E-C111-40FD-B634-C1CDF3F7287E}" type="pres">
      <dgm:prSet presAssocID="{920FC758-B1BF-4D16-ACD7-066882463FD1}" presName="spacer" presStyleCnt="0"/>
      <dgm:spPr/>
    </dgm:pt>
    <dgm:pt modelId="{25B0D192-64AF-4BF1-8D83-B85904FC89D8}" type="pres">
      <dgm:prSet presAssocID="{03816289-61ED-4970-B489-034C4C6F32D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EBA1D0B-A7AA-4E6E-B71F-46BBFD336BBE}" type="pres">
      <dgm:prSet presAssocID="{5110E0E9-7BA7-4D0A-B865-213523F1D779}" presName="spacer" presStyleCnt="0"/>
      <dgm:spPr/>
    </dgm:pt>
    <dgm:pt modelId="{4A1BF141-CCD6-43AD-AEFE-4DDB8C29F61F}" type="pres">
      <dgm:prSet presAssocID="{6FDE0CF8-63E2-4B70-ADC4-F059988C9DC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D95E957-CF0B-44A1-B23F-54B29DD627F7}" type="pres">
      <dgm:prSet presAssocID="{13EB5BB3-54D2-42AB-9D89-1E0A8475FFC3}" presName="spacer" presStyleCnt="0"/>
      <dgm:spPr/>
    </dgm:pt>
    <dgm:pt modelId="{F871263B-660F-44DE-BBB2-C7DA7CE59298}" type="pres">
      <dgm:prSet presAssocID="{3FB58A13-9AFB-4FB1-8097-94175E1D80E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485B312-5217-452A-89B8-C4B6208EED92}" srcId="{2FED1D49-A6C7-4349-90E5-3E8D41EDB44B}" destId="{3FB58A13-9AFB-4FB1-8097-94175E1D80E6}" srcOrd="3" destOrd="0" parTransId="{CE4BA5DB-EEEE-489F-A132-424117DFB5C1}" sibTransId="{EF9AED49-D842-489C-87F8-C64385CACB15}"/>
    <dgm:cxn modelId="{9998842C-5476-4A92-B661-CC36A644F528}" type="presOf" srcId="{3FB58A13-9AFB-4FB1-8097-94175E1D80E6}" destId="{F871263B-660F-44DE-BBB2-C7DA7CE59298}" srcOrd="0" destOrd="0" presId="urn:microsoft.com/office/officeart/2005/8/layout/vList2"/>
    <dgm:cxn modelId="{45DBEC31-F0B2-44AA-82BD-1B69FC341385}" type="presOf" srcId="{E7CE5B0D-3A53-47E4-B97D-2537C1E09453}" destId="{4F329788-9D06-4E63-A42B-82AE6CB842FF}" srcOrd="0" destOrd="0" presId="urn:microsoft.com/office/officeart/2005/8/layout/vList2"/>
    <dgm:cxn modelId="{F07C7C63-5C0D-4158-B22D-13DC6FDB0157}" type="presOf" srcId="{2FED1D49-A6C7-4349-90E5-3E8D41EDB44B}" destId="{AA147740-BCCB-4C8B-9BAC-1030B618A83B}" srcOrd="0" destOrd="0" presId="urn:microsoft.com/office/officeart/2005/8/layout/vList2"/>
    <dgm:cxn modelId="{DB752055-3943-4D25-9014-34BC769FE475}" srcId="{2FED1D49-A6C7-4349-90E5-3E8D41EDB44B}" destId="{6FDE0CF8-63E2-4B70-ADC4-F059988C9DC1}" srcOrd="2" destOrd="0" parTransId="{51CF31C2-3516-44B1-A9DD-18DE83626A73}" sibTransId="{13EB5BB3-54D2-42AB-9D89-1E0A8475FFC3}"/>
    <dgm:cxn modelId="{87F6AD79-F019-407A-BBC6-5409054DF63C}" srcId="{2FED1D49-A6C7-4349-90E5-3E8D41EDB44B}" destId="{03816289-61ED-4970-B489-034C4C6F32D7}" srcOrd="1" destOrd="0" parTransId="{D70E8CA1-0E8E-4C7C-A81E-FC4A3DA7CF9A}" sibTransId="{5110E0E9-7BA7-4D0A-B865-213523F1D779}"/>
    <dgm:cxn modelId="{AE33017E-D8D6-4774-8905-A674A879B20D}" type="presOf" srcId="{6FDE0CF8-63E2-4B70-ADC4-F059988C9DC1}" destId="{4A1BF141-CCD6-43AD-AEFE-4DDB8C29F61F}" srcOrd="0" destOrd="0" presId="urn:microsoft.com/office/officeart/2005/8/layout/vList2"/>
    <dgm:cxn modelId="{1AE28684-D473-4BAB-AF71-2976BE0FE17C}" type="presOf" srcId="{03816289-61ED-4970-B489-034C4C6F32D7}" destId="{25B0D192-64AF-4BF1-8D83-B85904FC89D8}" srcOrd="0" destOrd="0" presId="urn:microsoft.com/office/officeart/2005/8/layout/vList2"/>
    <dgm:cxn modelId="{690CA5C1-81B6-4966-8C84-901D7ABA794B}" srcId="{2FED1D49-A6C7-4349-90E5-3E8D41EDB44B}" destId="{E7CE5B0D-3A53-47E4-B97D-2537C1E09453}" srcOrd="0" destOrd="0" parTransId="{97795CB8-D502-4ADE-B6AE-0603D8916E87}" sibTransId="{920FC758-B1BF-4D16-ACD7-066882463FD1}"/>
    <dgm:cxn modelId="{854B64BA-71FE-4B18-9DED-697BC7908250}" type="presParOf" srcId="{AA147740-BCCB-4C8B-9BAC-1030B618A83B}" destId="{4F329788-9D06-4E63-A42B-82AE6CB842FF}" srcOrd="0" destOrd="0" presId="urn:microsoft.com/office/officeart/2005/8/layout/vList2"/>
    <dgm:cxn modelId="{FEEA5451-FD87-4ACF-8438-B2A20D364343}" type="presParOf" srcId="{AA147740-BCCB-4C8B-9BAC-1030B618A83B}" destId="{7195076E-C111-40FD-B634-C1CDF3F7287E}" srcOrd="1" destOrd="0" presId="urn:microsoft.com/office/officeart/2005/8/layout/vList2"/>
    <dgm:cxn modelId="{D692F2A1-1C9B-4004-AAA7-87B14FE33D85}" type="presParOf" srcId="{AA147740-BCCB-4C8B-9BAC-1030B618A83B}" destId="{25B0D192-64AF-4BF1-8D83-B85904FC89D8}" srcOrd="2" destOrd="0" presId="urn:microsoft.com/office/officeart/2005/8/layout/vList2"/>
    <dgm:cxn modelId="{8F7B0557-EE94-4D56-B512-BA2AFE566534}" type="presParOf" srcId="{AA147740-BCCB-4C8B-9BAC-1030B618A83B}" destId="{8EBA1D0B-A7AA-4E6E-B71F-46BBFD336BBE}" srcOrd="3" destOrd="0" presId="urn:microsoft.com/office/officeart/2005/8/layout/vList2"/>
    <dgm:cxn modelId="{A8DBBAF8-6699-40B5-89EF-B140D83428AF}" type="presParOf" srcId="{AA147740-BCCB-4C8B-9BAC-1030B618A83B}" destId="{4A1BF141-CCD6-43AD-AEFE-4DDB8C29F61F}" srcOrd="4" destOrd="0" presId="urn:microsoft.com/office/officeart/2005/8/layout/vList2"/>
    <dgm:cxn modelId="{5742687E-2B2A-46EC-B7D6-EBE895AAFFAD}" type="presParOf" srcId="{AA147740-BCCB-4C8B-9BAC-1030B618A83B}" destId="{0D95E957-CF0B-44A1-B23F-54B29DD627F7}" srcOrd="5" destOrd="0" presId="urn:microsoft.com/office/officeart/2005/8/layout/vList2"/>
    <dgm:cxn modelId="{CCA3A1A9-569B-4F14-9CFE-CAD0424071BA}" type="presParOf" srcId="{AA147740-BCCB-4C8B-9BAC-1030B618A83B}" destId="{F871263B-660F-44DE-BBB2-C7DA7CE5929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29788-9D06-4E63-A42B-82AE6CB842FF}">
      <dsp:nvSpPr>
        <dsp:cNvPr id="0" name=""/>
        <dsp:cNvSpPr/>
      </dsp:nvSpPr>
      <dsp:spPr>
        <a:xfrm>
          <a:off x="0" y="40758"/>
          <a:ext cx="5673568" cy="1118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Créer des fichiers A6 à remplir sur place pour un don avec reçu fiscal</a:t>
          </a:r>
          <a:endParaRPr lang="en-US" sz="2000" kern="1200"/>
        </a:p>
      </dsp:txBody>
      <dsp:txXfrm>
        <a:off x="54616" y="95374"/>
        <a:ext cx="5564336" cy="1009580"/>
      </dsp:txXfrm>
    </dsp:sp>
    <dsp:sp modelId="{25B0D192-64AF-4BF1-8D83-B85904FC89D8}">
      <dsp:nvSpPr>
        <dsp:cNvPr id="0" name=""/>
        <dsp:cNvSpPr/>
      </dsp:nvSpPr>
      <dsp:spPr>
        <a:xfrm>
          <a:off x="0" y="1217171"/>
          <a:ext cx="5673568" cy="1118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Mettre à  disposition des stylos</a:t>
          </a:r>
          <a:endParaRPr lang="en-US" sz="2000" kern="1200"/>
        </a:p>
      </dsp:txBody>
      <dsp:txXfrm>
        <a:off x="54616" y="1271787"/>
        <a:ext cx="5564336" cy="1009580"/>
      </dsp:txXfrm>
    </dsp:sp>
    <dsp:sp modelId="{4A1BF141-CCD6-43AD-AEFE-4DDB8C29F61F}">
      <dsp:nvSpPr>
        <dsp:cNvPr id="0" name=""/>
        <dsp:cNvSpPr/>
      </dsp:nvSpPr>
      <dsp:spPr>
        <a:xfrm>
          <a:off x="0" y="2393583"/>
          <a:ext cx="5673568" cy="1118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Mettre à disposition des fidèles des boîtes pour y mettre leur don+la fiche de renseignement remplie</a:t>
          </a:r>
          <a:endParaRPr lang="en-US" sz="2000" kern="1200"/>
        </a:p>
      </dsp:txBody>
      <dsp:txXfrm>
        <a:off x="54616" y="2448199"/>
        <a:ext cx="5564336" cy="1009580"/>
      </dsp:txXfrm>
    </dsp:sp>
    <dsp:sp modelId="{F871263B-660F-44DE-BBB2-C7DA7CE59298}">
      <dsp:nvSpPr>
        <dsp:cNvPr id="0" name=""/>
        <dsp:cNvSpPr/>
      </dsp:nvSpPr>
      <dsp:spPr>
        <a:xfrm>
          <a:off x="0" y="3569996"/>
          <a:ext cx="5673568" cy="1118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Afficher de manière très claire la nouvelle organisation</a:t>
          </a:r>
          <a:endParaRPr lang="en-US" sz="2000" kern="1200"/>
        </a:p>
      </dsp:txBody>
      <dsp:txXfrm>
        <a:off x="54616" y="3624612"/>
        <a:ext cx="5564336" cy="1009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12A7EF-EDC0-E1DC-2181-39DF19B28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D323EB-0DF5-9FB5-CD94-C9C2D0834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686CDD-4D57-39CD-C22F-953769572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17C0-F3F8-45C0-95BA-0B04EC93C015}" type="datetimeFigureOut">
              <a:rPr lang="fr-FR" smtClean="0"/>
              <a:t>03/09/2025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D7E1C1-4D37-463C-FEC5-6B192C287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465B37-E86E-20D3-FA69-BA78E5F4C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1ED-F07C-4D93-A450-E07C0631A4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0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392757-D257-8CBA-24AF-BC454B213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89CD60E-E0CA-18E6-333A-28A2F2498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63832A-D5FB-BF52-EB9A-3725148BD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17C0-F3F8-45C0-95BA-0B04EC93C015}" type="datetimeFigureOut">
              <a:rPr lang="fr-FR" smtClean="0"/>
              <a:t>03/09/2025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8BFB60-763D-EFCD-0C08-490182F5B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5989B2-C9CA-17F2-B48F-48A154AE8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1ED-F07C-4D93-A450-E07C0631A4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62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CB6DB52-B64D-5D64-DC00-5A5B63407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321548-36D6-89B8-D064-134925DD1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FCB86D-CB33-8614-F71F-C2CF159BD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17C0-F3F8-45C0-95BA-0B04EC93C015}" type="datetimeFigureOut">
              <a:rPr lang="fr-FR" smtClean="0"/>
              <a:t>03/09/2025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861F0F-DCD3-E07A-6CC9-00EC5BEAC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7CDCC3-A1DC-D47E-EE2F-EA8FBB6B2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1ED-F07C-4D93-A450-E07C0631A4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1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39A104-627D-FFF2-6460-A0779D7F1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A94F98-BD29-D317-F4F4-98A942175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E351A8-4244-6767-A7C7-B2B660A64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17C0-F3F8-45C0-95BA-0B04EC93C015}" type="datetimeFigureOut">
              <a:rPr lang="fr-FR" smtClean="0"/>
              <a:t>03/09/2025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AFBB02-BE19-F3D1-1F89-27290B5C9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C99F07-F6D3-78B5-4F98-54925CD49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1ED-F07C-4D93-A450-E07C0631A4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41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0D6E2A-1563-E377-DBD4-7336BB30A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38E2A7-7881-3562-64C7-2AD714B45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A88105-23FB-1309-5AB7-B3286F44D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17C0-F3F8-45C0-95BA-0B04EC93C015}" type="datetimeFigureOut">
              <a:rPr lang="fr-FR" smtClean="0"/>
              <a:t>03/09/2025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57156D-3042-B930-1392-F68F34E38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3F6AD3-AAF8-B300-DFF5-AE489C54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1ED-F07C-4D93-A450-E07C0631A4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023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2E327D-F3E1-A703-06DC-38806E7CF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F2A2F3-285B-2F40-A4AB-5627FA6E2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1B0BDD-1277-407B-11A6-256FEFAAC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5286E3-A767-BB2C-11BB-155B6D2FB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17C0-F3F8-45C0-95BA-0B04EC93C015}" type="datetimeFigureOut">
              <a:rPr lang="fr-FR" smtClean="0"/>
              <a:t>03/09/2025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D404D2-5F34-AEDA-1915-108CB3D35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D29655-3699-EC37-C712-287322EE3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1ED-F07C-4D93-A450-E07C0631A4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08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3C174-7C7B-0711-ABBE-490FFB754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AEACAE-7D05-BD9A-601F-4A1A56577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923AF9-F792-9D57-38C6-D573C8EB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9E0D1FD-8D58-04AF-18B5-8A861CE0C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7138C87-9A1F-0122-8C57-1A35EA8ACB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F07E2A5-E342-0F8B-3EFE-933FA734D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17C0-F3F8-45C0-95BA-0B04EC93C015}" type="datetimeFigureOut">
              <a:rPr lang="fr-FR" smtClean="0"/>
              <a:t>03/09/2025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EC975F2-F0DC-14E2-B8B5-36D48978C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DFDF357-84A5-D6A0-B697-F9717565D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1ED-F07C-4D93-A450-E07C0631A4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61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6684D1-6126-CD45-0D0F-FEACD49F5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15633AA-CC58-69F8-47AF-221C320D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17C0-F3F8-45C0-95BA-0B04EC93C015}" type="datetimeFigureOut">
              <a:rPr lang="fr-FR" smtClean="0"/>
              <a:t>03/09/2025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4762C2-8149-EA94-29CE-79F0A79C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82F60F1-C2DD-5E46-FC34-A7AE667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1ED-F07C-4D93-A450-E07C0631A4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5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D5E131B-19D1-E6EF-2AB4-3BA199854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17C0-F3F8-45C0-95BA-0B04EC93C015}" type="datetimeFigureOut">
              <a:rPr lang="fr-FR" smtClean="0"/>
              <a:t>03/09/2025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5A548B-081A-96CD-BACF-EA1C5540F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A6FA12-88A9-58AA-CDE3-9486922BE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1ED-F07C-4D93-A450-E07C0631A4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95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17C0F-724D-5F71-BDBD-99892CF71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21488B-67D3-BD90-DB18-F4CEE277C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CB7AFF-4245-495B-4F3C-54F5F3A6E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B278EB-C88C-DC5B-31BE-0DE2E161E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17C0-F3F8-45C0-95BA-0B04EC93C015}" type="datetimeFigureOut">
              <a:rPr lang="fr-FR" smtClean="0"/>
              <a:t>03/09/2025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6A4F0D-CE65-5E2C-7958-B467501A6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556D49-11D9-A246-20D1-5DB7C69C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1ED-F07C-4D93-A450-E07C0631A4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44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893D0D-3AC6-5973-D02A-ADAB3D1D3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6072A64-EE28-36A1-1015-723F7E6AF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1D8DB2A-9A57-1796-09AA-14A6381EB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CF0716-00A5-BA21-2A77-C6461BB7B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17C0-F3F8-45C0-95BA-0B04EC93C015}" type="datetimeFigureOut">
              <a:rPr lang="fr-FR" smtClean="0"/>
              <a:t>03/09/2025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38E7F6-253D-5361-0A8D-B951076C0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EFBC53-FD15-7A6C-0E5F-03C329B94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1ED-F07C-4D93-A450-E07C0631A4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02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97B4B29-87C0-03BD-B091-2020E6C8E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7F1A41-587E-4CB6-AF19-8A34D1695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EEC66A-9FEC-9A5D-460E-7E5D72210C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8517C0-F3F8-45C0-95BA-0B04EC93C015}" type="datetimeFigureOut">
              <a:rPr lang="fr-FR" smtClean="0"/>
              <a:t>03/09/2025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54EC03-0DF9-0DE3-343C-07A45ECED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CAF03C-7BE1-8103-F099-BCD385F6D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3581ED-F07C-4D93-A450-E07C0631A4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0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BB2B87-FECF-E9AE-22CA-B9B8F18A1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2400" y="637703"/>
            <a:ext cx="6248400" cy="2387600"/>
          </a:xfrm>
        </p:spPr>
        <p:txBody>
          <a:bodyPr>
            <a:normAutofit/>
          </a:bodyPr>
          <a:lstStyle/>
          <a:p>
            <a:r>
              <a:rPr lang="fr-FR" sz="4800" dirty="0"/>
              <a:t>La collecte et le comptage de dons</a:t>
            </a:r>
            <a:br>
              <a:rPr lang="fr-FR" sz="4800" dirty="0"/>
            </a:br>
            <a:r>
              <a:rPr lang="fr-FR" sz="4800" dirty="0"/>
              <a:t>à la mosquée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3A4F8DE-7264-F265-CB65-D25DC3FCA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148" y="3429000"/>
            <a:ext cx="4711431" cy="1016540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4" name="Picture 4" descr="Des mains ridées d’une personne âgée avec quelques pièces">
            <a:extLst>
              <a:ext uri="{FF2B5EF4-FFF2-40B4-BE49-F238E27FC236}">
                <a16:creationId xmlns:a16="http://schemas.microsoft.com/office/drawing/2014/main" id="{C484C556-C04E-2DD0-1F41-85CCDA63B3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b="15730"/>
          <a:stretch/>
        </p:blipFill>
        <p:spPr>
          <a:xfrm>
            <a:off x="6331084" y="1556426"/>
            <a:ext cx="5860916" cy="329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55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0AD9C8-2904-6AFF-8981-EE1822786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Objectifs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CA7256-4BC2-2007-1313-60916784B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Définition des process en vue d’une gestion et d’une comptabilité simplifiées, rigoureuses</a:t>
            </a:r>
          </a:p>
          <a:p>
            <a:endParaRPr lang="fr-FR" dirty="0"/>
          </a:p>
          <a:p>
            <a:r>
              <a:rPr lang="fr-FR" dirty="0"/>
              <a:t>Un comptage fiable fiscalement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8034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F2279A-7FC7-851F-01D6-4F3C7A309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 actuel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851B4E-ABA6-CCF7-CBD2-86F99A1B4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Collecte de dons les vendredis et les soirs lors du Ramadan</a:t>
            </a:r>
          </a:p>
          <a:p>
            <a:endParaRPr lang="fr-FR" dirty="0"/>
          </a:p>
          <a:p>
            <a:r>
              <a:rPr lang="fr-FR" dirty="0"/>
              <a:t>La quête : un panier circule parmi les fidèles qui y déposent des espèces</a:t>
            </a:r>
          </a:p>
          <a:p>
            <a:endParaRPr lang="fr-FR" dirty="0"/>
          </a:p>
          <a:p>
            <a:r>
              <a:rPr lang="fr-FR" dirty="0"/>
              <a:t>Les dons se font en espèces, carte Bleue, chèque</a:t>
            </a:r>
          </a:p>
          <a:p>
            <a:endParaRPr lang="fr-FR" dirty="0"/>
          </a:p>
          <a:p>
            <a:r>
              <a:rPr lang="fr-FR" dirty="0"/>
              <a:t>Certains donateurs réclament des reçus fiscaux d’autres non.</a:t>
            </a:r>
          </a:p>
          <a:p>
            <a:endParaRPr lang="fr-FR" dirty="0"/>
          </a:p>
          <a:p>
            <a:r>
              <a:rPr lang="fr-FR" dirty="0"/>
              <a:t>Les reçus fiscaux sont générés dans Salesforce , le rapprochement n’étant pas toujours rigoureux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5139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39F23E05-E5C5-497C-A842-7BD21B207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8A31E41-65D8-84BC-EB76-C9FBAA02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06440"/>
          </a:xfrm>
        </p:spPr>
        <p:txBody>
          <a:bodyPr>
            <a:normAutofit/>
          </a:bodyPr>
          <a:lstStyle/>
          <a:p>
            <a:r>
              <a:rPr lang="fr-FR" sz="4000"/>
              <a:t>Constats 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18DDB4A7-CA9D-4F9D-BA73-4C64A86A3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634" y="1671566"/>
            <a:ext cx="7916694" cy="4920832"/>
          </a:xfrm>
        </p:spPr>
        <p:txBody>
          <a:bodyPr>
            <a:normAutofit/>
          </a:bodyPr>
          <a:lstStyle/>
          <a:p>
            <a:r>
              <a:rPr lang="fr-FR" sz="2000" dirty="0"/>
              <a:t>Des dons sont détournés par certains bénévoles.</a:t>
            </a:r>
          </a:p>
          <a:p>
            <a:endParaRPr lang="fr-FR" sz="2000" dirty="0"/>
          </a:p>
          <a:p>
            <a:r>
              <a:rPr lang="fr-FR" sz="2000" dirty="0"/>
              <a:t>Les donateurs demandent parfois des reçus fiscaux plusieurs mois après pour des dons réalisés en espèces sans preuve de leur don.</a:t>
            </a:r>
          </a:p>
          <a:p>
            <a:r>
              <a:rPr lang="fr-FR" sz="2000" dirty="0"/>
              <a:t>Les donateurs faisant des dons par CB ne laissent pas nécessairement leurs coordonnées.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sz="2000" dirty="0"/>
              <a:t>Travail de recherche supplémentaire pour la secrétaire pour retrouver les coordonnées </a:t>
            </a:r>
          </a:p>
          <a:p>
            <a:pPr lvl="1">
              <a:buFont typeface="Symbol" panose="05050102010706020507" pitchFamily="18" charset="2"/>
              <a:buChar char="Þ"/>
            </a:pPr>
            <a:endParaRPr lang="fr-FR" sz="2000" dirty="0"/>
          </a:p>
          <a:p>
            <a:pPr lvl="1">
              <a:buFont typeface="Symbol" panose="05050102010706020507" pitchFamily="18" charset="2"/>
              <a:buChar char="Þ"/>
            </a:pPr>
            <a:endParaRPr lang="fr-FR" sz="2000" dirty="0"/>
          </a:p>
          <a:p>
            <a:r>
              <a:rPr lang="fr-FR" sz="2000" dirty="0"/>
              <a:t>Le comptage actuel n’est pas précis : somme espèces, CB, chèques.</a:t>
            </a:r>
          </a:p>
          <a:p>
            <a:endParaRPr lang="fr-FR" sz="2000" dirty="0"/>
          </a:p>
          <a:p>
            <a:r>
              <a:rPr lang="fr-FR" sz="2000" dirty="0"/>
              <a:t>Aucune traçabilité des dons réalisés lors de la quête, ou des dons de donateurs ne souhaitant pas de reçu fiscal</a:t>
            </a:r>
          </a:p>
        </p:txBody>
      </p:sp>
      <p:pic>
        <p:nvPicPr>
          <p:cNvPr id="17" name="Picture 4" descr="Loupe montrant des performances en baisse">
            <a:extLst>
              <a:ext uri="{FF2B5EF4-FFF2-40B4-BE49-F238E27FC236}">
                <a16:creationId xmlns:a16="http://schemas.microsoft.com/office/drawing/2014/main" id="{6AD65DF0-4AB1-06DA-7FC1-DE8FB81EF4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5" r="36354" b="1"/>
          <a:stretch/>
        </p:blipFill>
        <p:spPr>
          <a:xfrm>
            <a:off x="8699434" y="2036692"/>
            <a:ext cx="3364502" cy="372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62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80A5D8-04F5-1FD0-6D73-FD9931870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6342"/>
          </a:xfrm>
        </p:spPr>
        <p:txBody>
          <a:bodyPr/>
          <a:lstStyle/>
          <a:p>
            <a:r>
              <a:rPr lang="fr-FR" dirty="0"/>
              <a:t>Organisation de la collecte en amont</a:t>
            </a:r>
          </a:p>
        </p:txBody>
      </p:sp>
      <p:graphicFrame>
        <p:nvGraphicFramePr>
          <p:cNvPr id="9" name="Espace réservé du contenu 2">
            <a:extLst>
              <a:ext uri="{FF2B5EF4-FFF2-40B4-BE49-F238E27FC236}">
                <a16:creationId xmlns:a16="http://schemas.microsoft.com/office/drawing/2014/main" id="{EBA7511C-CCD2-543D-9C2A-4C3D35F0FD0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5565" y="1690687"/>
          <a:ext cx="5673568" cy="4729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81040F54-5E09-F95F-6EE5-449552B5C4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8774" y="1781659"/>
            <a:ext cx="3188334" cy="359973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DD9B7EF-CF9C-1978-508B-51796D5C49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0556" y="115857"/>
            <a:ext cx="2705075" cy="3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91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C0601B-0C82-CF55-14AC-D1257909A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400"/>
            <a:ext cx="10515600" cy="1007879"/>
          </a:xfrm>
        </p:spPr>
        <p:txBody>
          <a:bodyPr/>
          <a:lstStyle/>
          <a:p>
            <a:r>
              <a:rPr lang="fr-FR" dirty="0"/>
              <a:t>2 processus distincts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8189A5CB-8DCC-67E5-6A0C-48AEF1EBA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266" y="5096933"/>
            <a:ext cx="9770533" cy="108003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Le comptage ne doit pas se faire sur le lieu de la collecte.</a:t>
            </a:r>
          </a:p>
        </p:txBody>
      </p:sp>
      <p:sp>
        <p:nvSpPr>
          <p:cNvPr id="18" name="Rectangle 17" descr="Argent">
            <a:extLst>
              <a:ext uri="{FF2B5EF4-FFF2-40B4-BE49-F238E27FC236}">
                <a16:creationId xmlns:a16="http://schemas.microsoft.com/office/drawing/2014/main" id="{8CDF8739-7306-ED94-A9D4-938F50D1E211}"/>
              </a:ext>
            </a:extLst>
          </p:cNvPr>
          <p:cNvSpPr/>
          <p:nvPr/>
        </p:nvSpPr>
        <p:spPr>
          <a:xfrm>
            <a:off x="2594468" y="1625601"/>
            <a:ext cx="1431200" cy="119819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463EADE-0172-999A-C54B-CFB17169DCA2}"/>
              </a:ext>
            </a:extLst>
          </p:cNvPr>
          <p:cNvGrpSpPr/>
          <p:nvPr/>
        </p:nvGrpSpPr>
        <p:grpSpPr>
          <a:xfrm>
            <a:off x="1652003" y="2816629"/>
            <a:ext cx="2759130" cy="443775"/>
            <a:chOff x="559800" y="3022743"/>
            <a:chExt cx="4320000" cy="720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5EF2B6-9817-3255-D037-208B3311B7AF}"/>
                </a:ext>
              </a:extLst>
            </p:cNvPr>
            <p:cNvSpPr/>
            <p:nvPr/>
          </p:nvSpPr>
          <p:spPr>
            <a:xfrm>
              <a:off x="559800" y="3022743"/>
              <a:ext cx="432000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4C47308B-0104-024F-24A2-C47F2DB6EED8}"/>
                </a:ext>
              </a:extLst>
            </p:cNvPr>
            <p:cNvSpPr txBox="1"/>
            <p:nvPr/>
          </p:nvSpPr>
          <p:spPr>
            <a:xfrm>
              <a:off x="559800" y="3022743"/>
              <a:ext cx="432000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555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500" kern="1200" dirty="0"/>
                <a:t>La collecte des dons</a:t>
              </a:r>
              <a:endParaRPr lang="en-US" sz="3500" kern="1200" dirty="0"/>
            </a:p>
          </p:txBody>
        </p:sp>
      </p:grpSp>
      <p:sp>
        <p:nvSpPr>
          <p:cNvPr id="20" name="Rectangle 19" descr="Calculatrice avec un remplissage uni">
            <a:extLst>
              <a:ext uri="{FF2B5EF4-FFF2-40B4-BE49-F238E27FC236}">
                <a16:creationId xmlns:a16="http://schemas.microsoft.com/office/drawing/2014/main" id="{41CF76EB-1317-0378-357F-459E62364C91}"/>
              </a:ext>
            </a:extLst>
          </p:cNvPr>
          <p:cNvSpPr/>
          <p:nvPr/>
        </p:nvSpPr>
        <p:spPr>
          <a:xfrm>
            <a:off x="7670468" y="1625601"/>
            <a:ext cx="1431200" cy="1198192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32E95534-BE47-FDA6-5FE3-F3CEE2D20961}"/>
              </a:ext>
            </a:extLst>
          </p:cNvPr>
          <p:cNvGrpSpPr/>
          <p:nvPr/>
        </p:nvGrpSpPr>
        <p:grpSpPr>
          <a:xfrm>
            <a:off x="6728003" y="2816629"/>
            <a:ext cx="3180444" cy="443775"/>
            <a:chOff x="5635800" y="3022743"/>
            <a:chExt cx="4320000" cy="7200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2FE2289-BFAE-1E73-3117-74055783DB94}"/>
                </a:ext>
              </a:extLst>
            </p:cNvPr>
            <p:cNvSpPr/>
            <p:nvPr/>
          </p:nvSpPr>
          <p:spPr>
            <a:xfrm>
              <a:off x="5635800" y="3022743"/>
              <a:ext cx="432000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1C2B989F-BB39-F064-1019-CC96455EF752}"/>
                </a:ext>
              </a:extLst>
            </p:cNvPr>
            <p:cNvSpPr txBox="1"/>
            <p:nvPr/>
          </p:nvSpPr>
          <p:spPr>
            <a:xfrm>
              <a:off x="5635800" y="3022743"/>
              <a:ext cx="432000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555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500" kern="1200" dirty="0"/>
                <a:t>Le comptage des dons</a:t>
              </a:r>
              <a:endParaRPr lang="en-US" sz="3500" kern="1200" dirty="0"/>
            </a:p>
          </p:txBody>
        </p:sp>
      </p:grpSp>
      <p:pic>
        <p:nvPicPr>
          <p:cNvPr id="27" name="Graphique 26" descr="Badge croix avec un remplissage uni">
            <a:extLst>
              <a:ext uri="{FF2B5EF4-FFF2-40B4-BE49-F238E27FC236}">
                <a16:creationId xmlns:a16="http://schemas.microsoft.com/office/drawing/2014/main" id="{DACDAAFD-461C-A4D9-6BC0-04234A3C20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9533" y="48513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27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 : avec coins arrondis en diagonale 23">
            <a:extLst>
              <a:ext uri="{FF2B5EF4-FFF2-40B4-BE49-F238E27FC236}">
                <a16:creationId xmlns:a16="http://schemas.microsoft.com/office/drawing/2014/main" id="{0785F5B3-8BE4-60F9-02B9-2092B60A92A3}"/>
              </a:ext>
            </a:extLst>
          </p:cNvPr>
          <p:cNvSpPr/>
          <p:nvPr/>
        </p:nvSpPr>
        <p:spPr>
          <a:xfrm>
            <a:off x="5860354" y="872074"/>
            <a:ext cx="1264141" cy="814165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25" name="Rectangle 24" descr="Argent">
            <a:extLst>
              <a:ext uri="{FF2B5EF4-FFF2-40B4-BE49-F238E27FC236}">
                <a16:creationId xmlns:a16="http://schemas.microsoft.com/office/drawing/2014/main" id="{AFBB1CA6-E9E8-C663-270B-035345305E4D}"/>
              </a:ext>
            </a:extLst>
          </p:cNvPr>
          <p:cNvSpPr/>
          <p:nvPr/>
        </p:nvSpPr>
        <p:spPr>
          <a:xfrm>
            <a:off x="6129761" y="951601"/>
            <a:ext cx="725326" cy="725326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000D6354-7C09-CFFD-F975-7F102727F0BA}"/>
              </a:ext>
            </a:extLst>
          </p:cNvPr>
          <p:cNvGrpSpPr/>
          <p:nvPr/>
        </p:nvGrpSpPr>
        <p:grpSpPr>
          <a:xfrm>
            <a:off x="5337710" y="1722013"/>
            <a:ext cx="2072362" cy="720000"/>
            <a:chOff x="569079" y="2083736"/>
            <a:chExt cx="2072362" cy="7200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78A5A7B-9218-981F-06AD-C2C4B62691BE}"/>
                </a:ext>
              </a:extLst>
            </p:cNvPr>
            <p:cNvSpPr/>
            <p:nvPr/>
          </p:nvSpPr>
          <p:spPr>
            <a:xfrm>
              <a:off x="569079" y="2083736"/>
              <a:ext cx="2072362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 sz="1100"/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930B3C0C-12D4-2773-E7DC-C7B1E30B5E4C}"/>
                </a:ext>
              </a:extLst>
            </p:cNvPr>
            <p:cNvSpPr txBox="1"/>
            <p:nvPr/>
          </p:nvSpPr>
          <p:spPr>
            <a:xfrm>
              <a:off x="569079" y="2083736"/>
              <a:ext cx="2072362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dirty="0"/>
                <a:t>Dons en </a:t>
              </a:r>
            </a:p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/>
                <a:t>ESPÈCES</a:t>
              </a:r>
              <a:endParaRPr lang="en-US" sz="1600" kern="1200" dirty="0"/>
            </a:p>
          </p:txBody>
        </p:sp>
      </p:grpSp>
      <p:sp>
        <p:nvSpPr>
          <p:cNvPr id="27" name="Rectangle : avec coins arrondis en diagonale 26">
            <a:extLst>
              <a:ext uri="{FF2B5EF4-FFF2-40B4-BE49-F238E27FC236}">
                <a16:creationId xmlns:a16="http://schemas.microsoft.com/office/drawing/2014/main" id="{EF469982-25FD-6338-83A5-F4E820F551FC}"/>
              </a:ext>
            </a:extLst>
          </p:cNvPr>
          <p:cNvSpPr/>
          <p:nvPr/>
        </p:nvSpPr>
        <p:spPr>
          <a:xfrm>
            <a:off x="1267432" y="2021338"/>
            <a:ext cx="1264141" cy="814165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28" name="Rectangle 27" descr="Pièces">
            <a:extLst>
              <a:ext uri="{FF2B5EF4-FFF2-40B4-BE49-F238E27FC236}">
                <a16:creationId xmlns:a16="http://schemas.microsoft.com/office/drawing/2014/main" id="{914B458E-631B-3037-EF1A-064CFB37BEE6}"/>
              </a:ext>
            </a:extLst>
          </p:cNvPr>
          <p:cNvSpPr/>
          <p:nvPr/>
        </p:nvSpPr>
        <p:spPr>
          <a:xfrm>
            <a:off x="1536839" y="2100865"/>
            <a:ext cx="725326" cy="725326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7B2EEB91-4B2F-B850-9015-FF9C3CA559C0}"/>
              </a:ext>
            </a:extLst>
          </p:cNvPr>
          <p:cNvGrpSpPr/>
          <p:nvPr/>
        </p:nvGrpSpPr>
        <p:grpSpPr>
          <a:xfrm>
            <a:off x="744788" y="2871277"/>
            <a:ext cx="2072362" cy="720000"/>
            <a:chOff x="3004105" y="2083736"/>
            <a:chExt cx="2072362" cy="7200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4294319-3681-3618-BFB5-73085C4BE1E4}"/>
                </a:ext>
              </a:extLst>
            </p:cNvPr>
            <p:cNvSpPr/>
            <p:nvPr/>
          </p:nvSpPr>
          <p:spPr>
            <a:xfrm>
              <a:off x="3004105" y="2083736"/>
              <a:ext cx="2072362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 sz="1100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7A319B06-9755-4A77-A278-402E6AF94785}"/>
                </a:ext>
              </a:extLst>
            </p:cNvPr>
            <p:cNvSpPr txBox="1"/>
            <p:nvPr/>
          </p:nvSpPr>
          <p:spPr>
            <a:xfrm>
              <a:off x="3004105" y="2083736"/>
              <a:ext cx="2072362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fr-FR" sz="1600" kern="1200" dirty="0"/>
                <a:t>Quête</a:t>
              </a:r>
              <a:endParaRPr lang="en-US" sz="1600" kern="1200" dirty="0"/>
            </a:p>
          </p:txBody>
        </p:sp>
      </p:grpSp>
      <p:sp>
        <p:nvSpPr>
          <p:cNvPr id="30" name="Rectangle : avec coins arrondis en diagonale 29">
            <a:extLst>
              <a:ext uri="{FF2B5EF4-FFF2-40B4-BE49-F238E27FC236}">
                <a16:creationId xmlns:a16="http://schemas.microsoft.com/office/drawing/2014/main" id="{CA411BC5-9CD7-3F3B-DB0A-DB7924139332}"/>
              </a:ext>
            </a:extLst>
          </p:cNvPr>
          <p:cNvSpPr/>
          <p:nvPr/>
        </p:nvSpPr>
        <p:spPr>
          <a:xfrm>
            <a:off x="7894065" y="872074"/>
            <a:ext cx="1264141" cy="814165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31" name="Rectangle 30" descr="Bank Check">
            <a:extLst>
              <a:ext uri="{FF2B5EF4-FFF2-40B4-BE49-F238E27FC236}">
                <a16:creationId xmlns:a16="http://schemas.microsoft.com/office/drawing/2014/main" id="{09BC3DE9-9693-6826-7C66-F5D8C34442FE}"/>
              </a:ext>
            </a:extLst>
          </p:cNvPr>
          <p:cNvSpPr/>
          <p:nvPr/>
        </p:nvSpPr>
        <p:spPr>
          <a:xfrm>
            <a:off x="8163472" y="951601"/>
            <a:ext cx="725326" cy="725326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EF65B491-C3A4-7590-228C-28A4BE709968}"/>
              </a:ext>
            </a:extLst>
          </p:cNvPr>
          <p:cNvGrpSpPr/>
          <p:nvPr/>
        </p:nvGrpSpPr>
        <p:grpSpPr>
          <a:xfrm>
            <a:off x="7371421" y="1722013"/>
            <a:ext cx="2072362" cy="720000"/>
            <a:chOff x="5439131" y="2083736"/>
            <a:chExt cx="2072362" cy="720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813868A-8E5B-9735-2AD0-1AF7CDF81B1A}"/>
                </a:ext>
              </a:extLst>
            </p:cNvPr>
            <p:cNvSpPr/>
            <p:nvPr/>
          </p:nvSpPr>
          <p:spPr>
            <a:xfrm>
              <a:off x="5439131" y="2083736"/>
              <a:ext cx="2072362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 sz="1100"/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4E22432E-A2FE-90FF-FE2B-9644D15AD790}"/>
                </a:ext>
              </a:extLst>
            </p:cNvPr>
            <p:cNvSpPr txBox="1"/>
            <p:nvPr/>
          </p:nvSpPr>
          <p:spPr>
            <a:xfrm>
              <a:off x="5439131" y="2083736"/>
              <a:ext cx="2072362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fr-FR" sz="1600" kern="1200" cap="none" dirty="0"/>
                <a:t>Dons en </a:t>
              </a:r>
            </a:p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fr-FR" sz="1600" kern="1200" dirty="0"/>
                <a:t>chèques</a:t>
              </a:r>
              <a:endParaRPr lang="en-US" sz="1600" kern="1200" dirty="0"/>
            </a:p>
          </p:txBody>
        </p:sp>
      </p:grpSp>
      <p:sp>
        <p:nvSpPr>
          <p:cNvPr id="33" name="Rectangle : avec coins arrondis en diagonale 32">
            <a:extLst>
              <a:ext uri="{FF2B5EF4-FFF2-40B4-BE49-F238E27FC236}">
                <a16:creationId xmlns:a16="http://schemas.microsoft.com/office/drawing/2014/main" id="{8CE65AD4-6482-7DD3-5241-A92D448D6B53}"/>
              </a:ext>
            </a:extLst>
          </p:cNvPr>
          <p:cNvSpPr/>
          <p:nvPr/>
        </p:nvSpPr>
        <p:spPr>
          <a:xfrm>
            <a:off x="10329091" y="872074"/>
            <a:ext cx="1264141" cy="814165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34" name="Rectangle 33" descr="Carte bancaire avec un remplissage uni">
            <a:extLst>
              <a:ext uri="{FF2B5EF4-FFF2-40B4-BE49-F238E27FC236}">
                <a16:creationId xmlns:a16="http://schemas.microsoft.com/office/drawing/2014/main" id="{0616C40D-4EE8-08B4-64AE-0058D7969451}"/>
              </a:ext>
            </a:extLst>
          </p:cNvPr>
          <p:cNvSpPr/>
          <p:nvPr/>
        </p:nvSpPr>
        <p:spPr>
          <a:xfrm>
            <a:off x="10598498" y="951601"/>
            <a:ext cx="725326" cy="725326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77775164-C3F2-F020-D90F-08231E6F813A}"/>
              </a:ext>
            </a:extLst>
          </p:cNvPr>
          <p:cNvGrpSpPr/>
          <p:nvPr/>
        </p:nvGrpSpPr>
        <p:grpSpPr>
          <a:xfrm>
            <a:off x="9891115" y="1722013"/>
            <a:ext cx="2072362" cy="720000"/>
            <a:chOff x="7874157" y="2083736"/>
            <a:chExt cx="2072362" cy="7200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3D7330F-E06F-080D-FBF3-86209C62BE2C}"/>
                </a:ext>
              </a:extLst>
            </p:cNvPr>
            <p:cNvSpPr/>
            <p:nvPr/>
          </p:nvSpPr>
          <p:spPr>
            <a:xfrm>
              <a:off x="7874157" y="2083736"/>
              <a:ext cx="2072362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 sz="1100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CACDBC80-1246-869D-21D7-1AA7B6E7DAD8}"/>
                </a:ext>
              </a:extLst>
            </p:cNvPr>
            <p:cNvSpPr txBox="1"/>
            <p:nvPr/>
          </p:nvSpPr>
          <p:spPr>
            <a:xfrm>
              <a:off x="7874157" y="2083736"/>
              <a:ext cx="2072362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fr-FR" sz="1600" kern="1200" cap="none" dirty="0"/>
                <a:t>Dons en </a:t>
              </a:r>
              <a:endParaRPr lang="fr-FR" sz="1600" dirty="0"/>
            </a:p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fr-FR" sz="1600" kern="1200" dirty="0"/>
                <a:t>carte bleue</a:t>
              </a:r>
              <a:endParaRPr lang="en-US" sz="1600" kern="1200" dirty="0"/>
            </a:p>
          </p:txBody>
        </p:sp>
      </p:grpSp>
      <p:sp>
        <p:nvSpPr>
          <p:cNvPr id="46" name="Flèche : double flèche horizontale 45">
            <a:extLst>
              <a:ext uri="{FF2B5EF4-FFF2-40B4-BE49-F238E27FC236}">
                <a16:creationId xmlns:a16="http://schemas.microsoft.com/office/drawing/2014/main" id="{11B4B74F-7569-E574-FEE8-F0E7D748C9EA}"/>
              </a:ext>
            </a:extLst>
          </p:cNvPr>
          <p:cNvSpPr/>
          <p:nvPr/>
        </p:nvSpPr>
        <p:spPr>
          <a:xfrm>
            <a:off x="5841190" y="2257951"/>
            <a:ext cx="5752042" cy="386672"/>
          </a:xfrm>
          <a:prstGeom prst="leftRightArrow">
            <a:avLst>
              <a:gd name="adj1" fmla="val 67598"/>
              <a:gd name="adj2" fmla="val 51467"/>
            </a:avLst>
          </a:prstGeom>
          <a:solidFill>
            <a:srgbClr val="0F9E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Avec reçu fiscal</a:t>
            </a: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7D50C4E0-62FA-886C-1EF4-A610ED00FDEB}"/>
              </a:ext>
            </a:extLst>
          </p:cNvPr>
          <p:cNvGrpSpPr/>
          <p:nvPr/>
        </p:nvGrpSpPr>
        <p:grpSpPr>
          <a:xfrm>
            <a:off x="5860354" y="2820486"/>
            <a:ext cx="5816279" cy="1098937"/>
            <a:chOff x="3560028" y="0"/>
            <a:chExt cx="1007942" cy="559968"/>
          </a:xfrm>
          <a:solidFill>
            <a:schemeClr val="tx2">
              <a:lumMod val="75000"/>
              <a:lumOff val="25000"/>
            </a:schemeClr>
          </a:solidFill>
        </p:grpSpPr>
        <p:sp>
          <p:nvSpPr>
            <p:cNvPr id="61" name="Rectangle : coins arrondis 60">
              <a:extLst>
                <a:ext uri="{FF2B5EF4-FFF2-40B4-BE49-F238E27FC236}">
                  <a16:creationId xmlns:a16="http://schemas.microsoft.com/office/drawing/2014/main" id="{232E962A-ECD6-36B8-0A21-FB5C7A006579}"/>
                </a:ext>
              </a:extLst>
            </p:cNvPr>
            <p:cNvSpPr/>
            <p:nvPr/>
          </p:nvSpPr>
          <p:spPr>
            <a:xfrm>
              <a:off x="3560028" y="0"/>
              <a:ext cx="1007942" cy="55996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2000"/>
            </a:p>
          </p:txBody>
        </p:sp>
        <p:sp>
          <p:nvSpPr>
            <p:cNvPr id="62" name="Rectangle : coins arrondis 4">
              <a:extLst>
                <a:ext uri="{FF2B5EF4-FFF2-40B4-BE49-F238E27FC236}">
                  <a16:creationId xmlns:a16="http://schemas.microsoft.com/office/drawing/2014/main" id="{3FEF5B7C-5D9C-3122-CC6E-D0824A1AF4FB}"/>
                </a:ext>
              </a:extLst>
            </p:cNvPr>
            <p:cNvSpPr txBox="1"/>
            <p:nvPr/>
          </p:nvSpPr>
          <p:spPr>
            <a:xfrm>
              <a:off x="3792620" y="16401"/>
              <a:ext cx="603447" cy="5271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kern="1200" dirty="0"/>
                <a:t>Le fidèle remplit une fiche de don avec:</a:t>
              </a:r>
            </a:p>
            <a:p>
              <a:pPr marL="171450" lvl="0" indent="-17145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fr-FR" sz="1200" kern="1200" dirty="0"/>
                <a:t>Nom, prénom, email, téléphone, </a:t>
              </a:r>
            </a:p>
            <a:p>
              <a:pPr marL="171450" lvl="0" indent="-17145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fr-FR" sz="1200" kern="1200" dirty="0"/>
                <a:t>montant du don,</a:t>
              </a:r>
            </a:p>
            <a:p>
              <a:pPr marL="171450" lvl="0" indent="-17145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fr-FR" sz="1200" kern="1200" dirty="0"/>
                <a:t>moyen de paiement</a:t>
              </a:r>
            </a:p>
            <a:p>
              <a:pPr marL="171450" lvl="0" indent="-17145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fr-FR" sz="1200" dirty="0"/>
                <a:t>Cocher « souhaite un reçu fiscal »</a:t>
              </a:r>
              <a:endParaRPr lang="fr-FR" sz="1200" kern="1200" dirty="0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AC150CE2-334D-45FF-E9B5-745D461E62BF}"/>
              </a:ext>
            </a:extLst>
          </p:cNvPr>
          <p:cNvGrpSpPr/>
          <p:nvPr/>
        </p:nvGrpSpPr>
        <p:grpSpPr>
          <a:xfrm>
            <a:off x="6644824" y="4057243"/>
            <a:ext cx="251985" cy="209989"/>
            <a:chOff x="3938007" y="594965"/>
            <a:chExt cx="251985" cy="209989"/>
          </a:xfrm>
        </p:grpSpPr>
        <p:sp>
          <p:nvSpPr>
            <p:cNvPr id="59" name="Flèche : droite 58">
              <a:extLst>
                <a:ext uri="{FF2B5EF4-FFF2-40B4-BE49-F238E27FC236}">
                  <a16:creationId xmlns:a16="http://schemas.microsoft.com/office/drawing/2014/main" id="{531D7F91-D5D6-FF59-CBA9-FEBC89FDDD62}"/>
                </a:ext>
              </a:extLst>
            </p:cNvPr>
            <p:cNvSpPr/>
            <p:nvPr/>
          </p:nvSpPr>
          <p:spPr>
            <a:xfrm rot="5400000">
              <a:off x="3959006" y="573967"/>
              <a:ext cx="209988" cy="25198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60" name="Flèche : droite 6">
              <a:extLst>
                <a:ext uri="{FF2B5EF4-FFF2-40B4-BE49-F238E27FC236}">
                  <a16:creationId xmlns:a16="http://schemas.microsoft.com/office/drawing/2014/main" id="{2415A62E-6B47-0B4A-3A4A-DDC1904B3082}"/>
                </a:ext>
              </a:extLst>
            </p:cNvPr>
            <p:cNvSpPr txBox="1"/>
            <p:nvPr/>
          </p:nvSpPr>
          <p:spPr>
            <a:xfrm>
              <a:off x="3988405" y="594965"/>
              <a:ext cx="151191" cy="146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000" kern="1200"/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6BE375D1-4741-1E8E-D50E-FF75A9427425}"/>
              </a:ext>
            </a:extLst>
          </p:cNvPr>
          <p:cNvGrpSpPr/>
          <p:nvPr/>
        </p:nvGrpSpPr>
        <p:grpSpPr>
          <a:xfrm>
            <a:off x="5860354" y="4335524"/>
            <a:ext cx="1944427" cy="1004792"/>
            <a:chOff x="3560028" y="839951"/>
            <a:chExt cx="1007942" cy="559968"/>
          </a:xfrm>
          <a:solidFill>
            <a:schemeClr val="tx2">
              <a:lumMod val="75000"/>
              <a:lumOff val="25000"/>
            </a:schemeClr>
          </a:solidFill>
        </p:grpSpPr>
        <p:sp>
          <p:nvSpPr>
            <p:cNvPr id="57" name="Rectangle : coins arrondis 56">
              <a:extLst>
                <a:ext uri="{FF2B5EF4-FFF2-40B4-BE49-F238E27FC236}">
                  <a16:creationId xmlns:a16="http://schemas.microsoft.com/office/drawing/2014/main" id="{7FF2DC60-5082-2136-776D-83470DC0FF93}"/>
                </a:ext>
              </a:extLst>
            </p:cNvPr>
            <p:cNvSpPr/>
            <p:nvPr/>
          </p:nvSpPr>
          <p:spPr>
            <a:xfrm>
              <a:off x="3560028" y="839951"/>
              <a:ext cx="1007942" cy="55996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58" name="Rectangle : coins arrondis 8">
              <a:extLst>
                <a:ext uri="{FF2B5EF4-FFF2-40B4-BE49-F238E27FC236}">
                  <a16:creationId xmlns:a16="http://schemas.microsoft.com/office/drawing/2014/main" id="{A4EC5FED-AE88-40C7-0204-D933BE1D6ED2}"/>
                </a:ext>
              </a:extLst>
            </p:cNvPr>
            <p:cNvSpPr txBox="1"/>
            <p:nvPr/>
          </p:nvSpPr>
          <p:spPr>
            <a:xfrm>
              <a:off x="3576429" y="856352"/>
              <a:ext cx="975140" cy="5271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228600" lvl="1" indent="-22860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fr-FR" sz="1100" dirty="0"/>
                <a:t>Le fidèle met les espèces dans une enveloppe </a:t>
              </a:r>
            </a:p>
            <a:p>
              <a:pPr marL="228600" lvl="1" indent="-22860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fr-FR" sz="1100" kern="1200" dirty="0"/>
                <a:t>Insère la fiche remplie précédem</a:t>
              </a:r>
              <a:r>
                <a:rPr lang="fr-FR" sz="1100" dirty="0"/>
                <a:t>ment</a:t>
              </a:r>
            </a:p>
            <a:p>
              <a:pPr marL="228600" lvl="1" indent="-22860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fr-FR" sz="1100" kern="1200" dirty="0"/>
                <a:t>Il ferme l’enveloppe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6AEFE954-F612-CA03-E058-94DD8267E50D}"/>
              </a:ext>
            </a:extLst>
          </p:cNvPr>
          <p:cNvGrpSpPr/>
          <p:nvPr/>
        </p:nvGrpSpPr>
        <p:grpSpPr>
          <a:xfrm>
            <a:off x="6695732" y="5416080"/>
            <a:ext cx="251985" cy="209989"/>
            <a:chOff x="3938007" y="1434917"/>
            <a:chExt cx="251985" cy="209989"/>
          </a:xfrm>
        </p:grpSpPr>
        <p:sp>
          <p:nvSpPr>
            <p:cNvPr id="55" name="Flèche : droite 54">
              <a:extLst>
                <a:ext uri="{FF2B5EF4-FFF2-40B4-BE49-F238E27FC236}">
                  <a16:creationId xmlns:a16="http://schemas.microsoft.com/office/drawing/2014/main" id="{92A51ECF-A743-56ED-6A39-CB919B7644C2}"/>
                </a:ext>
              </a:extLst>
            </p:cNvPr>
            <p:cNvSpPr/>
            <p:nvPr/>
          </p:nvSpPr>
          <p:spPr>
            <a:xfrm rot="5400000">
              <a:off x="3959006" y="1413919"/>
              <a:ext cx="209988" cy="25198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56" name="Flèche : droite 10">
              <a:extLst>
                <a:ext uri="{FF2B5EF4-FFF2-40B4-BE49-F238E27FC236}">
                  <a16:creationId xmlns:a16="http://schemas.microsoft.com/office/drawing/2014/main" id="{7788F436-9D9E-A35B-AB3A-705E3D5CBF1E}"/>
                </a:ext>
              </a:extLst>
            </p:cNvPr>
            <p:cNvSpPr txBox="1"/>
            <p:nvPr/>
          </p:nvSpPr>
          <p:spPr>
            <a:xfrm>
              <a:off x="3988405" y="1434917"/>
              <a:ext cx="151191" cy="146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000" kern="1200"/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FB07D530-DA34-6103-5DC7-8E4E8EC65F40}"/>
              </a:ext>
            </a:extLst>
          </p:cNvPr>
          <p:cNvGrpSpPr/>
          <p:nvPr/>
        </p:nvGrpSpPr>
        <p:grpSpPr>
          <a:xfrm>
            <a:off x="5860354" y="5659937"/>
            <a:ext cx="1958840" cy="1162643"/>
            <a:chOff x="3560028" y="1679904"/>
            <a:chExt cx="1007942" cy="559968"/>
          </a:xfrm>
          <a:solidFill>
            <a:schemeClr val="tx2">
              <a:lumMod val="75000"/>
              <a:lumOff val="25000"/>
            </a:schemeClr>
          </a:solidFill>
        </p:grpSpPr>
        <p:sp>
          <p:nvSpPr>
            <p:cNvPr id="53" name="Rectangle : coins arrondis 52">
              <a:extLst>
                <a:ext uri="{FF2B5EF4-FFF2-40B4-BE49-F238E27FC236}">
                  <a16:creationId xmlns:a16="http://schemas.microsoft.com/office/drawing/2014/main" id="{C28D74CA-CA20-E4E2-3B56-BB5944C1CEDB}"/>
                </a:ext>
              </a:extLst>
            </p:cNvPr>
            <p:cNvSpPr/>
            <p:nvPr/>
          </p:nvSpPr>
          <p:spPr>
            <a:xfrm>
              <a:off x="3560028" y="1679904"/>
              <a:ext cx="1007942" cy="55996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54" name="Rectangle : coins arrondis 12">
              <a:extLst>
                <a:ext uri="{FF2B5EF4-FFF2-40B4-BE49-F238E27FC236}">
                  <a16:creationId xmlns:a16="http://schemas.microsoft.com/office/drawing/2014/main" id="{8923B168-8229-BA70-33B4-931313572116}"/>
                </a:ext>
              </a:extLst>
            </p:cNvPr>
            <p:cNvSpPr txBox="1"/>
            <p:nvPr/>
          </p:nvSpPr>
          <p:spPr>
            <a:xfrm>
              <a:off x="3576429" y="1696305"/>
              <a:ext cx="975140" cy="5271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Le fidèle met l’enveloppe dans la caisse dédiée aux dons en espèces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2DA72F15-982F-2DDF-20D2-CA1CAE9DC6CD}"/>
              </a:ext>
            </a:extLst>
          </p:cNvPr>
          <p:cNvGrpSpPr/>
          <p:nvPr/>
        </p:nvGrpSpPr>
        <p:grpSpPr>
          <a:xfrm>
            <a:off x="8046466" y="4335524"/>
            <a:ext cx="1679755" cy="2501359"/>
            <a:chOff x="3560028" y="1679904"/>
            <a:chExt cx="1007942" cy="559968"/>
          </a:xfrm>
          <a:solidFill>
            <a:schemeClr val="tx2">
              <a:lumMod val="75000"/>
              <a:lumOff val="25000"/>
            </a:schemeClr>
          </a:solidFill>
        </p:grpSpPr>
        <p:sp>
          <p:nvSpPr>
            <p:cNvPr id="70" name="Rectangle : coins arrondis 69">
              <a:extLst>
                <a:ext uri="{FF2B5EF4-FFF2-40B4-BE49-F238E27FC236}">
                  <a16:creationId xmlns:a16="http://schemas.microsoft.com/office/drawing/2014/main" id="{067C7044-C300-9344-8CD8-0CBD69548669}"/>
                </a:ext>
              </a:extLst>
            </p:cNvPr>
            <p:cNvSpPr/>
            <p:nvPr/>
          </p:nvSpPr>
          <p:spPr>
            <a:xfrm>
              <a:off x="3560028" y="1679904"/>
              <a:ext cx="1007942" cy="55996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71" name="Rectangle : coins arrondis 12">
              <a:extLst>
                <a:ext uri="{FF2B5EF4-FFF2-40B4-BE49-F238E27FC236}">
                  <a16:creationId xmlns:a16="http://schemas.microsoft.com/office/drawing/2014/main" id="{52AC7370-DF6C-3753-AE28-8E403CB91BB2}"/>
                </a:ext>
              </a:extLst>
            </p:cNvPr>
            <p:cNvSpPr txBox="1"/>
            <p:nvPr/>
          </p:nvSpPr>
          <p:spPr>
            <a:xfrm>
              <a:off x="3678241" y="1696305"/>
              <a:ext cx="873329" cy="5271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/>
                <a:t>Le fidèle met la fiche ainsi que le chèque dans la caisse dédiée  aux dons en chèques et carte bleue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1000" kern="1200" dirty="0"/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FB7D1C38-E428-DE4C-6997-AA19D763B3EE}"/>
              </a:ext>
            </a:extLst>
          </p:cNvPr>
          <p:cNvGrpSpPr/>
          <p:nvPr/>
        </p:nvGrpSpPr>
        <p:grpSpPr>
          <a:xfrm>
            <a:off x="8548498" y="4059193"/>
            <a:ext cx="251985" cy="209989"/>
            <a:chOff x="3938007" y="594965"/>
            <a:chExt cx="251985" cy="209989"/>
          </a:xfrm>
        </p:grpSpPr>
        <p:sp>
          <p:nvSpPr>
            <p:cNvPr id="82" name="Flèche : droite 81">
              <a:extLst>
                <a:ext uri="{FF2B5EF4-FFF2-40B4-BE49-F238E27FC236}">
                  <a16:creationId xmlns:a16="http://schemas.microsoft.com/office/drawing/2014/main" id="{F1466648-D68A-8050-268D-2EA67B0D9BE5}"/>
                </a:ext>
              </a:extLst>
            </p:cNvPr>
            <p:cNvSpPr/>
            <p:nvPr/>
          </p:nvSpPr>
          <p:spPr>
            <a:xfrm rot="5400000">
              <a:off x="3959006" y="573967"/>
              <a:ext cx="209988" cy="25198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3" name="Flèche : droite 6">
              <a:extLst>
                <a:ext uri="{FF2B5EF4-FFF2-40B4-BE49-F238E27FC236}">
                  <a16:creationId xmlns:a16="http://schemas.microsoft.com/office/drawing/2014/main" id="{CAFB969B-628D-1BF1-E8CF-FEC6E4B7CDA3}"/>
                </a:ext>
              </a:extLst>
            </p:cNvPr>
            <p:cNvSpPr txBox="1"/>
            <p:nvPr/>
          </p:nvSpPr>
          <p:spPr>
            <a:xfrm>
              <a:off x="3988405" y="594965"/>
              <a:ext cx="151191" cy="146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000" kern="1200"/>
            </a:p>
          </p:txBody>
        </p:sp>
      </p:grp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C7688577-E0DB-8AB8-7B13-E3E24AB537CE}"/>
              </a:ext>
            </a:extLst>
          </p:cNvPr>
          <p:cNvGrpSpPr/>
          <p:nvPr/>
        </p:nvGrpSpPr>
        <p:grpSpPr>
          <a:xfrm>
            <a:off x="9931196" y="4335524"/>
            <a:ext cx="1681200" cy="2501359"/>
            <a:chOff x="3560028" y="1679904"/>
            <a:chExt cx="1007942" cy="559968"/>
          </a:xfrm>
          <a:solidFill>
            <a:schemeClr val="tx2">
              <a:lumMod val="75000"/>
              <a:lumOff val="25000"/>
            </a:schemeClr>
          </a:solidFill>
        </p:grpSpPr>
        <p:sp>
          <p:nvSpPr>
            <p:cNvPr id="85" name="Rectangle : coins arrondis 84">
              <a:extLst>
                <a:ext uri="{FF2B5EF4-FFF2-40B4-BE49-F238E27FC236}">
                  <a16:creationId xmlns:a16="http://schemas.microsoft.com/office/drawing/2014/main" id="{150BA94E-4ABA-4B72-51B3-0EBAB381A0F3}"/>
                </a:ext>
              </a:extLst>
            </p:cNvPr>
            <p:cNvSpPr/>
            <p:nvPr/>
          </p:nvSpPr>
          <p:spPr>
            <a:xfrm>
              <a:off x="3560028" y="1679904"/>
              <a:ext cx="1007942" cy="55996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6" name="Rectangle : coins arrondis 12">
              <a:extLst>
                <a:ext uri="{FF2B5EF4-FFF2-40B4-BE49-F238E27FC236}">
                  <a16:creationId xmlns:a16="http://schemas.microsoft.com/office/drawing/2014/main" id="{C9BFB738-E6E9-50BD-6DBE-948B519B9E9B}"/>
                </a:ext>
              </a:extLst>
            </p:cNvPr>
            <p:cNvSpPr txBox="1"/>
            <p:nvPr/>
          </p:nvSpPr>
          <p:spPr>
            <a:xfrm>
              <a:off x="3678241" y="1696305"/>
              <a:ext cx="873329" cy="5271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/>
                <a:t>Le fidèle met la fiche dans la caisse dédiée  aux dons en chèques et carte bleue</a:t>
              </a:r>
            </a:p>
          </p:txBody>
        </p:sp>
      </p:grpSp>
      <p:grpSp>
        <p:nvGrpSpPr>
          <p:cNvPr id="87" name="Groupe 86">
            <a:extLst>
              <a:ext uri="{FF2B5EF4-FFF2-40B4-BE49-F238E27FC236}">
                <a16:creationId xmlns:a16="http://schemas.microsoft.com/office/drawing/2014/main" id="{8E2C8C98-60C3-2F85-0735-F7BEC26E0AE2}"/>
              </a:ext>
            </a:extLst>
          </p:cNvPr>
          <p:cNvGrpSpPr/>
          <p:nvPr/>
        </p:nvGrpSpPr>
        <p:grpSpPr>
          <a:xfrm>
            <a:off x="10588967" y="4059190"/>
            <a:ext cx="251985" cy="209989"/>
            <a:chOff x="3938007" y="594965"/>
            <a:chExt cx="251985" cy="209989"/>
          </a:xfrm>
        </p:grpSpPr>
        <p:sp>
          <p:nvSpPr>
            <p:cNvPr id="88" name="Flèche : droite 87">
              <a:extLst>
                <a:ext uri="{FF2B5EF4-FFF2-40B4-BE49-F238E27FC236}">
                  <a16:creationId xmlns:a16="http://schemas.microsoft.com/office/drawing/2014/main" id="{6E000697-A1C9-D6E4-658E-5994D17FE8F1}"/>
                </a:ext>
              </a:extLst>
            </p:cNvPr>
            <p:cNvSpPr/>
            <p:nvPr/>
          </p:nvSpPr>
          <p:spPr>
            <a:xfrm rot="5400000">
              <a:off x="3959006" y="573967"/>
              <a:ext cx="209988" cy="25198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9" name="Flèche : droite 6">
              <a:extLst>
                <a:ext uri="{FF2B5EF4-FFF2-40B4-BE49-F238E27FC236}">
                  <a16:creationId xmlns:a16="http://schemas.microsoft.com/office/drawing/2014/main" id="{B158887D-2A14-062C-B2C7-AD489C83863D}"/>
                </a:ext>
              </a:extLst>
            </p:cNvPr>
            <p:cNvSpPr txBox="1"/>
            <p:nvPr/>
          </p:nvSpPr>
          <p:spPr>
            <a:xfrm>
              <a:off x="3988405" y="594965"/>
              <a:ext cx="151191" cy="146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000" kern="1200"/>
            </a:p>
          </p:txBody>
        </p:sp>
      </p:grpSp>
      <p:sp>
        <p:nvSpPr>
          <p:cNvPr id="90" name="Flèche : double flèche horizontale 89">
            <a:extLst>
              <a:ext uri="{FF2B5EF4-FFF2-40B4-BE49-F238E27FC236}">
                <a16:creationId xmlns:a16="http://schemas.microsoft.com/office/drawing/2014/main" id="{FB95EC7D-8280-334F-A5B4-1A995BE30E2D}"/>
              </a:ext>
            </a:extLst>
          </p:cNvPr>
          <p:cNvSpPr/>
          <p:nvPr/>
        </p:nvSpPr>
        <p:spPr>
          <a:xfrm>
            <a:off x="1145968" y="3318267"/>
            <a:ext cx="1598493" cy="386672"/>
          </a:xfrm>
          <a:prstGeom prst="leftRightArrow">
            <a:avLst>
              <a:gd name="adj1" fmla="val 67598"/>
              <a:gd name="adj2" fmla="val 51467"/>
            </a:avLst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rgbClr val="002060"/>
                </a:solidFill>
              </a:rPr>
              <a:t>Sans reçu fiscal</a:t>
            </a:r>
          </a:p>
        </p:txBody>
      </p: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BDF7D79-3D0F-F842-F92D-5153968B24C3}"/>
              </a:ext>
            </a:extLst>
          </p:cNvPr>
          <p:cNvGrpSpPr/>
          <p:nvPr/>
        </p:nvGrpSpPr>
        <p:grpSpPr>
          <a:xfrm>
            <a:off x="1012570" y="3879242"/>
            <a:ext cx="1958840" cy="1162643"/>
            <a:chOff x="3560028" y="1679904"/>
            <a:chExt cx="1007942" cy="559968"/>
          </a:xfrm>
          <a:solidFill>
            <a:schemeClr val="tx2">
              <a:lumMod val="75000"/>
              <a:lumOff val="25000"/>
            </a:schemeClr>
          </a:solidFill>
        </p:grpSpPr>
        <p:sp>
          <p:nvSpPr>
            <p:cNvPr id="92" name="Rectangle : coins arrondis 91">
              <a:extLst>
                <a:ext uri="{FF2B5EF4-FFF2-40B4-BE49-F238E27FC236}">
                  <a16:creationId xmlns:a16="http://schemas.microsoft.com/office/drawing/2014/main" id="{47A63C64-A5C4-13BF-CDAA-58F9B446E7C6}"/>
                </a:ext>
              </a:extLst>
            </p:cNvPr>
            <p:cNvSpPr/>
            <p:nvPr/>
          </p:nvSpPr>
          <p:spPr>
            <a:xfrm>
              <a:off x="3560028" y="1679904"/>
              <a:ext cx="1007942" cy="55996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93" name="Rectangle : coins arrondis 12">
              <a:extLst>
                <a:ext uri="{FF2B5EF4-FFF2-40B4-BE49-F238E27FC236}">
                  <a16:creationId xmlns:a16="http://schemas.microsoft.com/office/drawing/2014/main" id="{9791E113-0D11-76B1-ED13-651AC2D0389A}"/>
                </a:ext>
              </a:extLst>
            </p:cNvPr>
            <p:cNvSpPr txBox="1"/>
            <p:nvPr/>
          </p:nvSpPr>
          <p:spPr>
            <a:xfrm>
              <a:off x="3576429" y="1696305"/>
              <a:ext cx="975140" cy="5271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Les bénévoles remettent au responsable la totalité de la quête.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</p:txBody>
        </p:sp>
      </p:grpSp>
      <p:sp>
        <p:nvSpPr>
          <p:cNvPr id="94" name="Titre 1">
            <a:extLst>
              <a:ext uri="{FF2B5EF4-FFF2-40B4-BE49-F238E27FC236}">
                <a16:creationId xmlns:a16="http://schemas.microsoft.com/office/drawing/2014/main" id="{451855DB-F54B-2ACE-A0BE-E2E2970EF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56" y="257143"/>
            <a:ext cx="10515600" cy="814165"/>
          </a:xfrm>
        </p:spPr>
        <p:txBody>
          <a:bodyPr>
            <a:normAutofit/>
          </a:bodyPr>
          <a:lstStyle/>
          <a:p>
            <a:r>
              <a:rPr lang="fr-FR" dirty="0"/>
              <a:t>La collecte des dons</a:t>
            </a:r>
          </a:p>
        </p:txBody>
      </p:sp>
    </p:spTree>
    <p:extLst>
      <p:ext uri="{BB962C8B-B14F-4D97-AF65-F5344CB8AC3E}">
        <p14:creationId xmlns:p14="http://schemas.microsoft.com/office/powerpoint/2010/main" val="3176186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AADB453-6823-EF29-7BB6-5268E8A15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09" y="9146"/>
            <a:ext cx="5334197" cy="1708242"/>
          </a:xfrm>
        </p:spPr>
        <p:txBody>
          <a:bodyPr anchor="ctr">
            <a:normAutofit/>
          </a:bodyPr>
          <a:lstStyle/>
          <a:p>
            <a:r>
              <a:rPr lang="fr-FR" sz="4000" dirty="0"/>
              <a:t>Le comptage des dons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8FBA27-82CC-3762-3B96-72011D900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29" y="1322962"/>
            <a:ext cx="7324927" cy="5359940"/>
          </a:xfrm>
        </p:spPr>
        <p:txBody>
          <a:bodyPr anchor="ctr">
            <a:normAutofit fontScale="92500" lnSpcReduction="20000"/>
          </a:bodyPr>
          <a:lstStyle/>
          <a:p>
            <a:r>
              <a:rPr lang="fr-FR" sz="1600" b="1" dirty="0"/>
              <a:t>Doivent être présents le responsable de la structure, la secrétaire, un bénévole. </a:t>
            </a:r>
          </a:p>
          <a:p>
            <a:r>
              <a:rPr lang="fr-FR" sz="1600" dirty="0"/>
              <a:t>Mettre en place un RDV automatique dans l’agenda du président et de la secrétaire. Toujours le même jour, le même créneau pour systématiser, automatiser</a:t>
            </a:r>
          </a:p>
          <a:p>
            <a:endParaRPr lang="fr-FR" sz="1600" dirty="0"/>
          </a:p>
          <a:p>
            <a:r>
              <a:rPr lang="fr-FR" sz="1600" dirty="0"/>
              <a:t> La secrétaire saisit dans un fichier dédié la date, les montants, les donateurs, leurs coordonnées.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sz="1600" b="1" u="sng" dirty="0"/>
              <a:t>Ce fichier est la source de vérité pour la comptabilité.</a:t>
            </a:r>
          </a:p>
          <a:p>
            <a:pPr lvl="1">
              <a:buFont typeface="Symbol" panose="05050102010706020507" pitchFamily="18" charset="2"/>
              <a:buChar char="Þ"/>
            </a:pPr>
            <a:endParaRPr lang="fr-FR" sz="1600" b="1" u="sng" dirty="0"/>
          </a:p>
          <a:p>
            <a:pPr lvl="1">
              <a:buFont typeface="Symbol" panose="05050102010706020507" pitchFamily="18" charset="2"/>
              <a:buChar char="Þ"/>
            </a:pPr>
            <a:r>
              <a:rPr lang="fr-FR" sz="1600" b="1" dirty="0"/>
              <a:t>Les données de </a:t>
            </a:r>
            <a:r>
              <a:rPr lang="fr-FR" sz="1600" b="1" dirty="0" err="1"/>
              <a:t>Saleforce</a:t>
            </a:r>
            <a:r>
              <a:rPr lang="fr-FR" sz="1600" b="1" dirty="0"/>
              <a:t> ne sont pas utilisées comptablement. Elles servent uniquement pour identifier des ratios, des masses sur les dons avec reçus fiscaux.</a:t>
            </a:r>
          </a:p>
          <a:p>
            <a:endParaRPr lang="fr-FR" sz="1600" dirty="0"/>
          </a:p>
          <a:p>
            <a:r>
              <a:rPr lang="fr-FR" sz="1600" dirty="0"/>
              <a:t>La quête est comptée séparément. Le montant est indiqué clairement dans le fichier ainsi que la nature : quête.</a:t>
            </a:r>
          </a:p>
          <a:p>
            <a:endParaRPr lang="fr-FR" sz="1600" dirty="0"/>
          </a:p>
          <a:p>
            <a:r>
              <a:rPr lang="fr-FR" sz="1600" dirty="0"/>
              <a:t>Les présents signent pour valider la date, les montants.</a:t>
            </a:r>
          </a:p>
          <a:p>
            <a:endParaRPr lang="fr-FR" sz="1600" dirty="0"/>
          </a:p>
          <a:p>
            <a:r>
              <a:rPr lang="fr-FR" sz="1600" dirty="0"/>
              <a:t>La secrétaire génère les reçus fiscaux sur Salesforce :</a:t>
            </a:r>
          </a:p>
          <a:p>
            <a:pPr lvl="1"/>
            <a:r>
              <a:rPr lang="fr-FR" sz="1600" dirty="0"/>
              <a:t>des espèces immédiatement après le comptage</a:t>
            </a:r>
          </a:p>
          <a:p>
            <a:pPr lvl="1"/>
            <a:r>
              <a:rPr lang="fr-FR" sz="1600" dirty="0"/>
              <a:t>Pour les chèques et les cartes bleues lorsque le don est visible sur le compte de l’association</a:t>
            </a:r>
          </a:p>
        </p:txBody>
      </p:sp>
      <p:pic>
        <p:nvPicPr>
          <p:cNvPr id="21" name="Picture 4" descr="Gros plan d'un clavier de calculatrice">
            <a:extLst>
              <a:ext uri="{FF2B5EF4-FFF2-40B4-BE49-F238E27FC236}">
                <a16:creationId xmlns:a16="http://schemas.microsoft.com/office/drawing/2014/main" id="{3C91BAB3-6EFF-4D44-33D1-619A5FD4DC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59" r="27592" b="-1"/>
          <a:stretch/>
        </p:blipFill>
        <p:spPr>
          <a:xfrm>
            <a:off x="7791855" y="-10886"/>
            <a:ext cx="4400146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80391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</Words>
  <Application>Microsoft Office PowerPoint</Application>
  <PresentationFormat>Grand écran</PresentationFormat>
  <Paragraphs>73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Symbol</vt:lpstr>
      <vt:lpstr>Thème Office</vt:lpstr>
      <vt:lpstr>La collecte et le comptage de dons à la mosquée</vt:lpstr>
      <vt:lpstr>Objectifs</vt:lpstr>
      <vt:lpstr>Contexte actuel</vt:lpstr>
      <vt:lpstr>Constats </vt:lpstr>
      <vt:lpstr>Organisation de la collecte en amont</vt:lpstr>
      <vt:lpstr>2 processus distincts</vt:lpstr>
      <vt:lpstr>La collecte des dons</vt:lpstr>
      <vt:lpstr>Le comptage des dons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 M</dc:creator>
  <cp:lastModifiedBy>DEAC</cp:lastModifiedBy>
  <cp:revision>1</cp:revision>
  <dcterms:created xsi:type="dcterms:W3CDTF">2024-03-30T16:12:09Z</dcterms:created>
  <dcterms:modified xsi:type="dcterms:W3CDTF">2025-09-03T14:03:22Z</dcterms:modified>
</cp:coreProperties>
</file>